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4"/>
  </p:notesMasterIdLst>
  <p:handoutMasterIdLst>
    <p:handoutMasterId r:id="rId15"/>
  </p:handoutMasterIdLst>
  <p:sldIdLst>
    <p:sldId id="256" r:id="rId2"/>
    <p:sldId id="678" r:id="rId3"/>
    <p:sldId id="641" r:id="rId4"/>
    <p:sldId id="642" r:id="rId5"/>
    <p:sldId id="677" r:id="rId6"/>
    <p:sldId id="645" r:id="rId7"/>
    <p:sldId id="682" r:id="rId8"/>
    <p:sldId id="679" r:id="rId9"/>
    <p:sldId id="680" r:id="rId10"/>
    <p:sldId id="651" r:id="rId11"/>
    <p:sldId id="681" r:id="rId12"/>
    <p:sldId id="324" r:id="rId13"/>
  </p:sldIdLst>
  <p:sldSz cx="9144000" cy="6858000" type="screen4x3"/>
  <p:notesSz cx="69850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3C87459-9E7A-4D8E-97FD-0EF6401ED0F2}">
          <p14:sldIdLst>
            <p14:sldId id="256"/>
            <p14:sldId id="678"/>
            <p14:sldId id="641"/>
            <p14:sldId id="642"/>
            <p14:sldId id="677"/>
            <p14:sldId id="645"/>
            <p14:sldId id="682"/>
            <p14:sldId id="679"/>
            <p14:sldId id="680"/>
            <p14:sldId id="651"/>
            <p14:sldId id="681"/>
          </p14:sldIdLst>
        </p14:section>
        <p14:section name="Untitled Section" id="{1A3B6393-AAB4-492E-BF6E-58B02FC5866B}">
          <p14:sldIdLst>
            <p14:sldId id="3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9" autoAdjust="0"/>
    <p:restoredTop sz="92375" autoAdjust="0"/>
  </p:normalViewPr>
  <p:slideViewPr>
    <p:cSldViewPr>
      <p:cViewPr varScale="1">
        <p:scale>
          <a:sx n="104" d="100"/>
          <a:sy n="104" d="100"/>
        </p:scale>
        <p:origin x="180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mith, Roy E" userId="2d6d28bd-e527-452a-bdf7-62aae0f6ed96" providerId="ADAL" clId="{EAA761CA-8253-4B86-A92C-DE47077663F7}"/>
    <pc:docChg chg="custSel modSld">
      <pc:chgData name="Smith, Roy E" userId="2d6d28bd-e527-452a-bdf7-62aae0f6ed96" providerId="ADAL" clId="{EAA761CA-8253-4B86-A92C-DE47077663F7}" dt="2025-04-15T22:41:54.818" v="1947" actId="20577"/>
      <pc:docMkLst>
        <pc:docMk/>
      </pc:docMkLst>
      <pc:sldChg chg="modSp mod">
        <pc:chgData name="Smith, Roy E" userId="2d6d28bd-e527-452a-bdf7-62aae0f6ed96" providerId="ADAL" clId="{EAA761CA-8253-4B86-A92C-DE47077663F7}" dt="2025-04-15T22:40:20.671" v="1933" actId="20577"/>
        <pc:sldMkLst>
          <pc:docMk/>
          <pc:sldMk cId="3668462299" sldId="651"/>
        </pc:sldMkLst>
        <pc:spChg chg="mod">
          <ac:chgData name="Smith, Roy E" userId="2d6d28bd-e527-452a-bdf7-62aae0f6ed96" providerId="ADAL" clId="{EAA761CA-8253-4B86-A92C-DE47077663F7}" dt="2025-04-15T22:40:20.671" v="1933" actId="20577"/>
          <ac:spMkLst>
            <pc:docMk/>
            <pc:sldMk cId="3668462299" sldId="651"/>
            <ac:spMk id="59395" creationId="{00000000-0000-0000-0000-000000000000}"/>
          </ac:spMkLst>
        </pc:spChg>
        <pc:spChg chg="mod">
          <ac:chgData name="Smith, Roy E" userId="2d6d28bd-e527-452a-bdf7-62aae0f6ed96" providerId="ADAL" clId="{EAA761CA-8253-4B86-A92C-DE47077663F7}" dt="2025-04-15T22:36:55.913" v="1140" actId="20577"/>
          <ac:spMkLst>
            <pc:docMk/>
            <pc:sldMk cId="3668462299" sldId="651"/>
            <ac:spMk id="73730" creationId="{00000000-0000-0000-0000-000000000000}"/>
          </ac:spMkLst>
        </pc:spChg>
      </pc:sldChg>
      <pc:sldChg chg="modSp mod">
        <pc:chgData name="Smith, Roy E" userId="2d6d28bd-e527-452a-bdf7-62aae0f6ed96" providerId="ADAL" clId="{EAA761CA-8253-4B86-A92C-DE47077663F7}" dt="2025-04-15T22:41:54.818" v="1947" actId="20577"/>
        <pc:sldMkLst>
          <pc:docMk/>
          <pc:sldMk cId="1361682028" sldId="678"/>
        </pc:sldMkLst>
        <pc:spChg chg="mod">
          <ac:chgData name="Smith, Roy E" userId="2d6d28bd-e527-452a-bdf7-62aae0f6ed96" providerId="ADAL" clId="{EAA761CA-8253-4B86-A92C-DE47077663F7}" dt="2025-04-15T22:41:54.818" v="1947" actId="20577"/>
          <ac:spMkLst>
            <pc:docMk/>
            <pc:sldMk cId="1361682028" sldId="678"/>
            <ac:spMk id="57347" creationId="{00000000-0000-0000-0000-000000000000}"/>
          </ac:spMkLst>
        </pc:spChg>
        <pc:spChg chg="mod">
          <ac:chgData name="Smith, Roy E" userId="2d6d28bd-e527-452a-bdf7-62aae0f6ed96" providerId="ADAL" clId="{EAA761CA-8253-4B86-A92C-DE47077663F7}" dt="2025-04-15T22:28:36.849" v="8" actId="20577"/>
          <ac:spMkLst>
            <pc:docMk/>
            <pc:sldMk cId="1361682028" sldId="678"/>
            <ac:spMk id="72706" creationId="{00000000-0000-0000-0000-000000000000}"/>
          </ac:spMkLst>
        </pc:spChg>
      </pc:sldChg>
      <pc:sldChg chg="modSp mod">
        <pc:chgData name="Smith, Roy E" userId="2d6d28bd-e527-452a-bdf7-62aae0f6ed96" providerId="ADAL" clId="{EAA761CA-8253-4B86-A92C-DE47077663F7}" dt="2025-04-15T22:32:20.845" v="421" actId="20577"/>
        <pc:sldMkLst>
          <pc:docMk/>
          <pc:sldMk cId="3568206970" sldId="679"/>
        </pc:sldMkLst>
        <pc:spChg chg="mod">
          <ac:chgData name="Smith, Roy E" userId="2d6d28bd-e527-452a-bdf7-62aae0f6ed96" providerId="ADAL" clId="{EAA761CA-8253-4B86-A92C-DE47077663F7}" dt="2025-04-15T22:32:20.845" v="421" actId="20577"/>
          <ac:spMkLst>
            <pc:docMk/>
            <pc:sldMk cId="3568206970" sldId="679"/>
            <ac:spMk id="59395" creationId="{00000000-0000-0000-0000-000000000000}"/>
          </ac:spMkLst>
        </pc:spChg>
      </pc:sldChg>
      <pc:sldChg chg="modSp mod">
        <pc:chgData name="Smith, Roy E" userId="2d6d28bd-e527-452a-bdf7-62aae0f6ed96" providerId="ADAL" clId="{EAA761CA-8253-4B86-A92C-DE47077663F7}" dt="2025-04-15T22:36:30.559" v="1079" actId="20577"/>
        <pc:sldMkLst>
          <pc:docMk/>
          <pc:sldMk cId="3842251077" sldId="680"/>
        </pc:sldMkLst>
        <pc:spChg chg="mod">
          <ac:chgData name="Smith, Roy E" userId="2d6d28bd-e527-452a-bdf7-62aae0f6ed96" providerId="ADAL" clId="{EAA761CA-8253-4B86-A92C-DE47077663F7}" dt="2025-04-15T22:36:30.559" v="1079" actId="20577"/>
          <ac:spMkLst>
            <pc:docMk/>
            <pc:sldMk cId="3842251077" sldId="680"/>
            <ac:spMk id="59395" creationId="{00000000-0000-0000-0000-000000000000}"/>
          </ac:spMkLst>
        </pc:spChg>
        <pc:spChg chg="mod">
          <ac:chgData name="Smith, Roy E" userId="2d6d28bd-e527-452a-bdf7-62aae0f6ed96" providerId="ADAL" clId="{EAA761CA-8253-4B86-A92C-DE47077663F7}" dt="2025-04-15T22:33:24.319" v="488" actId="20577"/>
          <ac:spMkLst>
            <pc:docMk/>
            <pc:sldMk cId="3842251077" sldId="680"/>
            <ac:spMk id="73730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6833" cy="46418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1" y="0"/>
            <a:ext cx="3026833" cy="46418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pPr>
              <a:defRPr/>
            </a:pPr>
            <a:fld id="{27F2602B-8BA7-427C-82EA-BC36FCBB9BBF}" type="datetimeFigureOut">
              <a:rPr lang="en-US"/>
              <a:pPr>
                <a:defRPr/>
              </a:pPr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17904"/>
            <a:ext cx="3026833" cy="464185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1" y="8817904"/>
            <a:ext cx="3026833" cy="464185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pPr>
              <a:defRPr/>
            </a:pPr>
            <a:fld id="{F26E382B-3D90-4810-B3A9-E73C391A4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77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E3160-2E81-47DB-A92A-BF8154E9DCA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A7C88-408C-4881-AAA5-9DC47DBC9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59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A7C88-408C-4881-AAA5-9DC47DBC96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14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A7C88-408C-4881-AAA5-9DC47DBC96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0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A7C88-408C-4881-AAA5-9DC47DBC96D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64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14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4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82B3C-D839-4983-B648-10D3D98956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48B57-349C-44D3-B57E-21153CDBB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A2901-B169-458C-BA47-D8254556CD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24300"/>
            <a:ext cx="822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0C853-2385-4EC5-9438-9FEB79F95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34F41-16F5-417A-BDF5-60C5E394BB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28600"/>
            <a:ext cx="8229600" cy="586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94B7B-04E0-4387-B78A-D6076A593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C0BA1-4412-41BF-B0AC-FC3CBC41C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24300"/>
            <a:ext cx="822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9B96B-11EE-4460-9ED4-6A63FA99CA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471C7-C493-43CF-8D95-74BF0898D7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F8DCF-6E6F-4E48-86BC-E85978556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16B86-0346-4CA3-A324-1E09CE457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A6424-0E12-4700-8AF7-653B1E0C1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B000C-540C-4EFE-820C-BD6A14FB53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63FFD-416F-4812-86DF-80BF0F26E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0D3B6-2E1A-4568-920A-83ABB23E7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81621-6561-4917-A7E0-8024F90D0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101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410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4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4105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6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7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8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9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11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4112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2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D51D686A-948C-47DB-B680-1636F9ED3B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3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mailto:r20smith@blm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/>
              <a:t>BLM Acquisition Project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47800"/>
            <a:ext cx="8229600" cy="6991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4400" dirty="0"/>
              <a:t>	 </a:t>
            </a:r>
          </a:p>
        </p:txBody>
      </p:sp>
      <p:pic>
        <p:nvPicPr>
          <p:cNvPr id="12" name="Content Placeholder 11" descr="A picture containing grass, outdoor, sky&#10;&#10;Description automatically generated">
            <a:extLst>
              <a:ext uri="{FF2B5EF4-FFF2-40B4-BE49-F238E27FC236}">
                <a16:creationId xmlns:a16="http://schemas.microsoft.com/office/drawing/2014/main" id="{DFC3BF67-23AC-4EA6-DE6E-72C3CE5FA3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3999" cy="6324601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DEE15A-FBDF-0DA6-9710-E4472CEA73EB}"/>
              </a:ext>
            </a:extLst>
          </p:cNvPr>
          <p:cNvSpPr txBox="1"/>
          <p:nvPr/>
        </p:nvSpPr>
        <p:spPr>
          <a:xfrm>
            <a:off x="5029200" y="441960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Mineral Point Ditch</a:t>
            </a:r>
          </a:p>
        </p:txBody>
      </p:sp>
      <p:pic>
        <p:nvPicPr>
          <p:cNvPr id="14" name="Picture 13" descr="Icon&#10;&#10;Description automatically generated with low confidence">
            <a:extLst>
              <a:ext uri="{FF2B5EF4-FFF2-40B4-BE49-F238E27FC236}">
                <a16:creationId xmlns:a16="http://schemas.microsoft.com/office/drawing/2014/main" id="{6E8B9ABB-9813-EB6E-F201-2DE8BC1E36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4957032"/>
            <a:ext cx="2133600" cy="18669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BLM Water Right Lease To CWCB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838200"/>
            <a:ext cx="4648200" cy="5257800"/>
          </a:xfrm>
        </p:spPr>
        <p:txBody>
          <a:bodyPr/>
          <a:lstStyle/>
          <a:p>
            <a:pPr eaLnBrk="1" hangingPunct="1"/>
            <a:r>
              <a:rPr lang="en-US" sz="2400" dirty="0"/>
              <a:t>CWCB has preliminarily accepted BLM’s offer. </a:t>
            </a:r>
          </a:p>
          <a:p>
            <a:pPr eaLnBrk="1" hangingPunct="1"/>
            <a:r>
              <a:rPr lang="en-US" sz="2400" dirty="0"/>
              <a:t>Change of water right to be based on 1986-2002 diversion records. </a:t>
            </a:r>
          </a:p>
          <a:p>
            <a:pPr eaLnBrk="1" hangingPunct="1"/>
            <a:r>
              <a:rPr lang="en-US" sz="2400" dirty="0"/>
              <a:t>Changed water right will be protected throughout Burrows Creek. </a:t>
            </a:r>
          </a:p>
          <a:p>
            <a:pPr eaLnBrk="1" hangingPunct="1"/>
            <a:r>
              <a:rPr lang="en-US" sz="2400" dirty="0"/>
              <a:t>The changed water right will be used to obtain a more senior priority for portions of the instream flow water right. </a:t>
            </a:r>
          </a:p>
          <a:p>
            <a:pPr eaLnBrk="1" hangingPunct="1"/>
            <a:r>
              <a:rPr lang="en-US" sz="2400" dirty="0"/>
              <a:t>CWCB will vote on the lease at its July boarding meeting. 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>
              <a:buFontTx/>
              <a:buNone/>
            </a:pPr>
            <a:r>
              <a:rPr lang="en-US" sz="2800" dirty="0"/>
              <a:t> </a:t>
            </a:r>
          </a:p>
        </p:txBody>
      </p:sp>
      <p:pic>
        <p:nvPicPr>
          <p:cNvPr id="6" name="Content Placeholder 5" descr="A picture containing outdoor, tree, rock, plant&#10;&#10;Description automatically generated">
            <a:extLst>
              <a:ext uri="{FF2B5EF4-FFF2-40B4-BE49-F238E27FC236}">
                <a16:creationId xmlns:a16="http://schemas.microsoft.com/office/drawing/2014/main" id="{E3A750F1-B214-3FD4-FEA7-FA6F6BB179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42950" y="1657350"/>
            <a:ext cx="5943600" cy="44577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126F7B-DB35-73AC-E41B-502AB44BE7C0}"/>
              </a:ext>
            </a:extLst>
          </p:cNvPr>
          <p:cNvSpPr txBox="1"/>
          <p:nvPr/>
        </p:nvSpPr>
        <p:spPr>
          <a:xfrm>
            <a:off x="4457700" y="6477000"/>
            <a:ext cx="423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Burrows Creek downstream from ditch. </a:t>
            </a:r>
          </a:p>
        </p:txBody>
      </p:sp>
    </p:spTree>
    <p:extLst>
      <p:ext uri="{BB962C8B-B14F-4D97-AF65-F5344CB8AC3E}">
        <p14:creationId xmlns:p14="http://schemas.microsoft.com/office/powerpoint/2010/main" val="3668462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/>
              <a:t>Project Partners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47800"/>
            <a:ext cx="8229600" cy="6991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4400" dirty="0"/>
              <a:t>	 </a:t>
            </a:r>
          </a:p>
        </p:txBody>
      </p:sp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:a16="http://schemas.microsoft.com/office/drawing/2014/main" id="{B7D1E004-8FAC-4F18-BEBD-618C9E7FF3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400" y="4876800"/>
            <a:ext cx="2133600" cy="1866900"/>
          </a:xfrm>
          <a:prstGeom prst="rect">
            <a:avLst/>
          </a:prstGeom>
        </p:spPr>
      </p:pic>
      <p:pic>
        <p:nvPicPr>
          <p:cNvPr id="24" name="Content Placeholder 23" descr="A group of people standing on a hill&#10;&#10;Description automatically generated with low confidence">
            <a:extLst>
              <a:ext uri="{FF2B5EF4-FFF2-40B4-BE49-F238E27FC236}">
                <a16:creationId xmlns:a16="http://schemas.microsoft.com/office/drawing/2014/main" id="{B38873F7-2316-B460-0000-8C5BF214E6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6358128"/>
          </a:xfr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C9AB114-2738-3CB4-1FEE-ADC86E794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725" y="1435608"/>
            <a:ext cx="4257675" cy="12287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ED7D3A-B853-B2AC-A31A-191A3C89E8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1435608"/>
            <a:ext cx="1590675" cy="2828925"/>
          </a:xfrm>
          <a:prstGeom prst="rect">
            <a:avLst/>
          </a:prstGeom>
        </p:spPr>
      </p:pic>
      <p:pic>
        <p:nvPicPr>
          <p:cNvPr id="31" name="Picture 30" descr="Icon&#10;&#10;Description automatically generated with low confidence">
            <a:extLst>
              <a:ext uri="{FF2B5EF4-FFF2-40B4-BE49-F238E27FC236}">
                <a16:creationId xmlns:a16="http://schemas.microsoft.com/office/drawing/2014/main" id="{F62F39B0-A146-5F8C-4B31-AB309C1E15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435608"/>
            <a:ext cx="21336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0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Questions for BLM?</a:t>
            </a:r>
            <a:br>
              <a:rPr lang="en-US" dirty="0"/>
            </a:br>
            <a:r>
              <a:rPr lang="en-US" sz="1800" dirty="0"/>
              <a:t>Contact Roy Smith at </a:t>
            </a:r>
            <a:r>
              <a:rPr lang="en-US" sz="1800" dirty="0">
                <a:hlinkClick r:id="rId2"/>
              </a:rPr>
              <a:t>r20smith@blm.gov</a:t>
            </a:r>
            <a:r>
              <a:rPr lang="en-US" sz="1800" dirty="0"/>
              <a:t> or 303-239-3940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00200" y="6324600"/>
            <a:ext cx="51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Granite Creek at Colorado-Utah border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9200"/>
            <a:ext cx="9144000" cy="5638800"/>
          </a:xfrm>
        </p:spPr>
      </p:pic>
      <p:sp>
        <p:nvSpPr>
          <p:cNvPr id="7" name="TextBox 6"/>
          <p:cNvSpPr txBox="1"/>
          <p:nvPr/>
        </p:nvSpPr>
        <p:spPr>
          <a:xfrm>
            <a:off x="152400" y="6096000"/>
            <a:ext cx="2569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Big Dominguez Creek</a:t>
            </a:r>
          </a:p>
          <a:p>
            <a:r>
              <a:rPr lang="en-US" b="1" dirty="0"/>
              <a:t>near Grand Junction</a:t>
            </a:r>
          </a:p>
        </p:txBody>
      </p:sp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E2EC3323-79FE-40F4-9CA4-2DA0813BCD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4619685"/>
            <a:ext cx="2405743" cy="21050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799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Why did BLM pursue this project?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343400" y="990600"/>
            <a:ext cx="4800600" cy="5105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>
                <a:solidFill>
                  <a:srgbClr val="FFCC00"/>
                </a:solidFill>
              </a:rPr>
              <a:t>Expected Benefits:</a:t>
            </a:r>
            <a:endParaRPr lang="en-US" dirty="0"/>
          </a:p>
          <a:p>
            <a:pPr eaLnBrk="1" hangingPunct="1"/>
            <a:r>
              <a:rPr lang="en-US" sz="2400" dirty="0"/>
              <a:t>Restore flows to Burrows Creek and Animas River.</a:t>
            </a:r>
          </a:p>
          <a:p>
            <a:pPr eaLnBrk="1" hangingPunct="1"/>
            <a:r>
              <a:rPr lang="en-US" sz="2400" dirty="0"/>
              <a:t>Dilute and </a:t>
            </a:r>
            <a:r>
              <a:rPr lang="en-US" sz="2400"/>
              <a:t>flush out heavy </a:t>
            </a:r>
            <a:r>
              <a:rPr lang="en-US" sz="2400" dirty="0"/>
              <a:t>metals in Burrows Creek. </a:t>
            </a:r>
          </a:p>
          <a:p>
            <a:pPr eaLnBrk="1" hangingPunct="1"/>
            <a:r>
              <a:rPr lang="en-US" sz="2400" dirty="0"/>
              <a:t>Restore hydrology of fens and wetlands adjacent to Burrows Creek, which filter out heavy metals. </a:t>
            </a:r>
          </a:p>
          <a:p>
            <a:pPr eaLnBrk="1" hangingPunct="1"/>
            <a:r>
              <a:rPr lang="en-US" sz="2400" dirty="0"/>
              <a:t>Facilitate remediations of AML sites adjacent to ditch. </a:t>
            </a:r>
          </a:p>
          <a:p>
            <a:pPr eaLnBrk="1" hangingPunct="1"/>
            <a:endParaRPr lang="en-US" sz="2400" dirty="0"/>
          </a:p>
          <a:p>
            <a:pPr marL="0" indent="0" eaLnBrk="1" hangingPunct="1">
              <a:buNone/>
            </a:pPr>
            <a:endParaRPr lang="en-US" sz="2400" dirty="0"/>
          </a:p>
          <a:p>
            <a:pPr marL="400050" lvl="1" indent="0" eaLnBrk="1" hangingPunct="1">
              <a:buNone/>
            </a:pPr>
            <a:endParaRPr lang="en-US" dirty="0"/>
          </a:p>
          <a:p>
            <a:pPr eaLnBrk="1" hangingPunct="1">
              <a:buFontTx/>
              <a:buNone/>
            </a:pPr>
            <a:endParaRPr lang="en-US" sz="2800" dirty="0"/>
          </a:p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CC00"/>
                </a:solidFill>
              </a:rPr>
              <a:t> </a:t>
            </a:r>
            <a:endParaRPr lang="en-US" sz="2800" dirty="0"/>
          </a:p>
        </p:txBody>
      </p:sp>
      <p:pic>
        <p:nvPicPr>
          <p:cNvPr id="10" name="Content Placeholder 9" descr="A picture containing outdoor, plant&#10;&#10;Description automatically generated">
            <a:extLst>
              <a:ext uri="{FF2B5EF4-FFF2-40B4-BE49-F238E27FC236}">
                <a16:creationId xmlns:a16="http://schemas.microsoft.com/office/drawing/2014/main" id="{EF498195-9F64-A3EC-D0FA-70552176BD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23900" y="1790699"/>
            <a:ext cx="5791200" cy="43434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39AC59-0599-C13E-CC85-DBDD51A4CAA7}"/>
              </a:ext>
            </a:extLst>
          </p:cNvPr>
          <p:cNvSpPr txBox="1"/>
          <p:nvPr/>
        </p:nvSpPr>
        <p:spPr>
          <a:xfrm>
            <a:off x="4343400" y="6553200"/>
            <a:ext cx="4668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Wetland complex at base of Houghton Mtn. </a:t>
            </a:r>
          </a:p>
        </p:txBody>
      </p:sp>
    </p:spTree>
    <p:extLst>
      <p:ext uri="{BB962C8B-B14F-4D97-AF65-F5344CB8AC3E}">
        <p14:creationId xmlns:p14="http://schemas.microsoft.com/office/powerpoint/2010/main" val="1361682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Mineral Point Ditch - Location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897198F-F2EF-44EC-80DB-DE1A7A8B0698}"/>
              </a:ext>
            </a:extLst>
          </p:cNvPr>
          <p:cNvCxnSpPr>
            <a:cxnSpLocks/>
          </p:cNvCxnSpPr>
          <p:nvPr/>
        </p:nvCxnSpPr>
        <p:spPr bwMode="auto">
          <a:xfrm flipH="1">
            <a:off x="762000" y="1752600"/>
            <a:ext cx="11430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229C0F2-17AD-41EC-B507-96EFC0030E47}"/>
              </a:ext>
            </a:extLst>
          </p:cNvPr>
          <p:cNvCxnSpPr>
            <a:cxnSpLocks/>
          </p:cNvCxnSpPr>
          <p:nvPr/>
        </p:nvCxnSpPr>
        <p:spPr bwMode="auto">
          <a:xfrm>
            <a:off x="2571750" y="4419600"/>
            <a:ext cx="0" cy="6858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138C6E2-4954-4DE2-AFF5-F43353356C46}"/>
              </a:ext>
            </a:extLst>
          </p:cNvPr>
          <p:cNvCxnSpPr>
            <a:cxnSpLocks/>
          </p:cNvCxnSpPr>
          <p:nvPr/>
        </p:nvCxnSpPr>
        <p:spPr bwMode="auto">
          <a:xfrm flipH="1">
            <a:off x="5486400" y="1905000"/>
            <a:ext cx="11430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A36200A-84AA-409E-ABD5-888B23BEC870}"/>
              </a:ext>
            </a:extLst>
          </p:cNvPr>
          <p:cNvCxnSpPr>
            <a:cxnSpLocks/>
          </p:cNvCxnSpPr>
          <p:nvPr/>
        </p:nvCxnSpPr>
        <p:spPr bwMode="auto">
          <a:xfrm flipH="1">
            <a:off x="4000434" y="5562600"/>
            <a:ext cx="11430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6B1AF67-4380-47C6-9003-02FEDD96A479}"/>
              </a:ext>
            </a:extLst>
          </p:cNvPr>
          <p:cNvSpPr txBox="1"/>
          <p:nvPr/>
        </p:nvSpPr>
        <p:spPr>
          <a:xfrm>
            <a:off x="6629400" y="1676410"/>
            <a:ext cx="251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Lower Terminus: </a:t>
            </a:r>
          </a:p>
          <a:p>
            <a:r>
              <a:rPr lang="en-US" sz="2000" b="1" dirty="0"/>
              <a:t>Confluence with Beaver Creek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ACA485-4DEE-431A-AEC4-BC1906EEFDB4}"/>
              </a:ext>
            </a:extLst>
          </p:cNvPr>
          <p:cNvSpPr txBox="1"/>
          <p:nvPr/>
        </p:nvSpPr>
        <p:spPr>
          <a:xfrm>
            <a:off x="5265468" y="5257800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Upper Terminus:</a:t>
            </a:r>
          </a:p>
          <a:p>
            <a:r>
              <a:rPr lang="en-US" sz="2000" b="1" dirty="0"/>
              <a:t>Headwaters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4D9B6B-841E-45B5-A501-248652B69FEC}"/>
              </a:ext>
            </a:extLst>
          </p:cNvPr>
          <p:cNvSpPr txBox="1"/>
          <p:nvPr/>
        </p:nvSpPr>
        <p:spPr>
          <a:xfrm>
            <a:off x="1905000" y="1524000"/>
            <a:ext cx="1550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Miramonte </a:t>
            </a:r>
          </a:p>
          <a:p>
            <a:r>
              <a:rPr lang="en-US" sz="2000" b="1" dirty="0"/>
              <a:t>Reservoir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5F92FB-46F7-438F-8928-6D359879ABD2}"/>
              </a:ext>
            </a:extLst>
          </p:cNvPr>
          <p:cNvSpPr txBox="1"/>
          <p:nvPr/>
        </p:nvSpPr>
        <p:spPr>
          <a:xfrm>
            <a:off x="2438400" y="3944778"/>
            <a:ext cx="1511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Lone Cone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CF5E3BD-836D-4F68-A612-B94E77CA1EB7}"/>
              </a:ext>
            </a:extLst>
          </p:cNvPr>
          <p:cNvCxnSpPr>
            <a:cxnSpLocks/>
          </p:cNvCxnSpPr>
          <p:nvPr/>
        </p:nvCxnSpPr>
        <p:spPr bwMode="auto">
          <a:xfrm flipH="1">
            <a:off x="5684568" y="1676410"/>
            <a:ext cx="11430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A1A2401-BE0A-4CF2-A696-EDF51B55ABA0}"/>
              </a:ext>
            </a:extLst>
          </p:cNvPr>
          <p:cNvCxnSpPr>
            <a:cxnSpLocks/>
          </p:cNvCxnSpPr>
          <p:nvPr/>
        </p:nvCxnSpPr>
        <p:spPr bwMode="auto">
          <a:xfrm flipH="1">
            <a:off x="4419600" y="5611743"/>
            <a:ext cx="11430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1631B2A-C626-426A-A297-E6AF80DA25AF}"/>
              </a:ext>
            </a:extLst>
          </p:cNvPr>
          <p:cNvSpPr txBox="1"/>
          <p:nvPr/>
        </p:nvSpPr>
        <p:spPr>
          <a:xfrm>
            <a:off x="6934201" y="1524000"/>
            <a:ext cx="2209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Lower Terminus:</a:t>
            </a:r>
          </a:p>
          <a:p>
            <a:r>
              <a:rPr lang="en-US" sz="2000" b="1" dirty="0"/>
              <a:t>Confluence With</a:t>
            </a:r>
          </a:p>
          <a:p>
            <a:r>
              <a:rPr lang="en-US" sz="2000" b="1" dirty="0"/>
              <a:t>Little Cimarron River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86A1B9-5068-497A-AE41-B5EFDE63D5F2}"/>
              </a:ext>
            </a:extLst>
          </p:cNvPr>
          <p:cNvSpPr txBox="1"/>
          <p:nvPr/>
        </p:nvSpPr>
        <p:spPr>
          <a:xfrm>
            <a:off x="5562600" y="5611743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Upper Terminus:</a:t>
            </a:r>
          </a:p>
          <a:p>
            <a:r>
              <a:rPr lang="en-US" sz="2000" b="1" dirty="0"/>
              <a:t>Headwaters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FF2804-4D0A-41D5-AA5F-CE1884A352B7}"/>
              </a:ext>
            </a:extLst>
          </p:cNvPr>
          <p:cNvSpPr txBox="1"/>
          <p:nvPr/>
        </p:nvSpPr>
        <p:spPr>
          <a:xfrm>
            <a:off x="5791200" y="3702785"/>
            <a:ext cx="2818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&lt; Little Cimarron River</a:t>
            </a:r>
          </a:p>
        </p:txBody>
      </p:sp>
      <p:pic>
        <p:nvPicPr>
          <p:cNvPr id="5" name="Content Placeholder 4" descr="A picture containing text, nature, mountain, rock&#10;&#10;Description automatically generated">
            <a:extLst>
              <a:ext uri="{FF2B5EF4-FFF2-40B4-BE49-F238E27FC236}">
                <a16:creationId xmlns:a16="http://schemas.microsoft.com/office/drawing/2014/main" id="{C3F33843-64D6-4D8E-493A-66C94946D0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" y="1011077"/>
            <a:ext cx="9144130" cy="5867401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DA30F61-7053-1E85-A5CB-44316FC2404D}"/>
              </a:ext>
            </a:extLst>
          </p:cNvPr>
          <p:cNvSpPr txBox="1"/>
          <p:nvPr/>
        </p:nvSpPr>
        <p:spPr>
          <a:xfrm>
            <a:off x="5486400" y="4762500"/>
            <a:ext cx="2008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Burrows Creek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C6A24C-1A7D-6522-4D74-A4DF5B74478E}"/>
              </a:ext>
            </a:extLst>
          </p:cNvPr>
          <p:cNvCxnSpPr>
            <a:cxnSpLocks/>
          </p:cNvCxnSpPr>
          <p:nvPr/>
        </p:nvCxnSpPr>
        <p:spPr bwMode="auto">
          <a:xfrm flipV="1">
            <a:off x="6400800" y="3614918"/>
            <a:ext cx="0" cy="114758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2491C09-262C-571F-CA9A-18D1E78B2C6E}"/>
              </a:ext>
            </a:extLst>
          </p:cNvPr>
          <p:cNvCxnSpPr>
            <a:cxnSpLocks/>
          </p:cNvCxnSpPr>
          <p:nvPr/>
        </p:nvCxnSpPr>
        <p:spPr bwMode="auto">
          <a:xfrm flipV="1">
            <a:off x="7086600" y="4267200"/>
            <a:ext cx="952501" cy="55275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0A083A4-C3CB-568A-F908-727BC02C087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191000" y="3614918"/>
            <a:ext cx="1371600" cy="114758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2701D65-D224-F1D4-28C0-42588E1D2C5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276600" y="4857690"/>
            <a:ext cx="2209798" cy="12553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53832D5-9830-B3A4-A6B6-2C65CB98776F}"/>
              </a:ext>
            </a:extLst>
          </p:cNvPr>
          <p:cNvCxnSpPr>
            <a:cxnSpLocks/>
          </p:cNvCxnSpPr>
          <p:nvPr/>
        </p:nvCxnSpPr>
        <p:spPr bwMode="auto">
          <a:xfrm flipV="1">
            <a:off x="8039101" y="5402723"/>
            <a:ext cx="1008125" cy="4442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65F0968-A190-569C-2209-2B317D08EFD7}"/>
              </a:ext>
            </a:extLst>
          </p:cNvPr>
          <p:cNvSpPr txBox="1"/>
          <p:nvPr/>
        </p:nvSpPr>
        <p:spPr>
          <a:xfrm>
            <a:off x="6400799" y="5679100"/>
            <a:ext cx="1991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Animas River</a:t>
            </a:r>
          </a:p>
        </p:txBody>
      </p:sp>
    </p:spTree>
    <p:extLst>
      <p:ext uri="{BB962C8B-B14F-4D97-AF65-F5344CB8AC3E}">
        <p14:creationId xmlns:p14="http://schemas.microsoft.com/office/powerpoint/2010/main" val="622415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Mineral Point Ditch - Location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6B1010-C6E7-E311-A923-D8DE87DC38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36" y="685800"/>
            <a:ext cx="9133463" cy="61722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1151E2-F54E-8347-2CBE-976CA9AC2464}"/>
              </a:ext>
            </a:extLst>
          </p:cNvPr>
          <p:cNvSpPr txBox="1"/>
          <p:nvPr/>
        </p:nvSpPr>
        <p:spPr>
          <a:xfrm>
            <a:off x="4800600" y="3389532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Ditch Route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C7678F0-1228-248E-63E9-9E603D8C73D0}"/>
              </a:ext>
            </a:extLst>
          </p:cNvPr>
          <p:cNvCxnSpPr>
            <a:cxnSpLocks/>
          </p:cNvCxnSpPr>
          <p:nvPr/>
        </p:nvCxnSpPr>
        <p:spPr bwMode="auto">
          <a:xfrm flipH="1">
            <a:off x="4343400" y="3714250"/>
            <a:ext cx="457200" cy="36164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118011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Mineral Point Ditch - 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76FF2-D08A-B759-973B-2D3123F5B0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4DBCC0-899D-4CC3-7317-DBD5CD2D9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3999" cy="6172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2CD7B4-B34E-C75D-A27D-E3C654106A3C}"/>
              </a:ext>
            </a:extLst>
          </p:cNvPr>
          <p:cNvSpPr txBox="1"/>
          <p:nvPr/>
        </p:nvSpPr>
        <p:spPr>
          <a:xfrm>
            <a:off x="7086600" y="44196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Ditch Route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69A2A4C-C903-84FE-3EE5-281C2FDC8C3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270709" y="4519273"/>
            <a:ext cx="1815891" cy="31805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52142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1524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C000"/>
                </a:solidFill>
              </a:rPr>
              <a:t>Water Right Characteristics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191000" y="630934"/>
            <a:ext cx="4953001" cy="5465065"/>
          </a:xfrm>
        </p:spPr>
        <p:txBody>
          <a:bodyPr/>
          <a:lstStyle/>
          <a:p>
            <a:pPr eaLnBrk="1" hangingPunct="1"/>
            <a:r>
              <a:rPr lang="en-US" sz="2400" dirty="0"/>
              <a:t>Decreed for 11.0 </a:t>
            </a:r>
            <a:r>
              <a:rPr lang="en-US" sz="2400" dirty="0" err="1"/>
              <a:t>cfs</a:t>
            </a:r>
            <a:r>
              <a:rPr lang="en-US" sz="2400" dirty="0"/>
              <a:t>, 1956 priority.</a:t>
            </a:r>
          </a:p>
          <a:p>
            <a:pPr eaLnBrk="1" hangingPunct="1"/>
            <a:r>
              <a:rPr lang="en-US" sz="2400" dirty="0" err="1"/>
              <a:t>Transbasin</a:t>
            </a:r>
            <a:r>
              <a:rPr lang="en-US" sz="2400" dirty="0"/>
              <a:t> diversion from Animas River watershed (Burrows Creek) to Uncompahgre River watershed (Miners Creek).</a:t>
            </a:r>
          </a:p>
          <a:p>
            <a:pPr eaLnBrk="1" hangingPunct="1"/>
            <a:r>
              <a:rPr lang="en-US" sz="2400" dirty="0"/>
              <a:t>Uses: irrigation of 140 acres, stock watering, domestic, fish culture. </a:t>
            </a:r>
          </a:p>
          <a:p>
            <a:pPr eaLnBrk="1" hangingPunct="1"/>
            <a:r>
              <a:rPr lang="en-US" sz="2400" dirty="0"/>
              <a:t>Historically used on a variety of lands near Ouray.</a:t>
            </a:r>
          </a:p>
          <a:p>
            <a:pPr eaLnBrk="1" hangingPunct="1"/>
            <a:r>
              <a:rPr lang="en-US" sz="2400" dirty="0"/>
              <a:t>Extremely variable diversion history.</a:t>
            </a:r>
          </a:p>
          <a:p>
            <a:pPr marL="0" indent="0" eaLnBrk="1" hangingPunct="1">
              <a:buNone/>
            </a:pPr>
            <a:endParaRPr lang="en-US" sz="2400" dirty="0"/>
          </a:p>
          <a:p>
            <a:pPr marL="0" indent="0" eaLnBrk="1" hangingPunct="1">
              <a:buNone/>
            </a:pPr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marL="0" indent="0" eaLnBrk="1" hangingPunct="1">
              <a:buNone/>
            </a:pPr>
            <a:endParaRPr lang="en-US" sz="2800" dirty="0"/>
          </a:p>
          <a:p>
            <a:pPr marL="0" indent="0" eaLnBrk="1" hangingPunct="1">
              <a:buNone/>
            </a:pPr>
            <a:endParaRPr lang="en-US" sz="2800" dirty="0"/>
          </a:p>
          <a:p>
            <a:pPr eaLnBrk="1" hangingPunct="1"/>
            <a:endParaRPr lang="en-US" dirty="0"/>
          </a:p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CC00"/>
                </a:solidFill>
              </a:rPr>
              <a:t> </a:t>
            </a:r>
            <a:endParaRPr lang="en-US" sz="2800" dirty="0"/>
          </a:p>
        </p:txBody>
      </p:sp>
      <p:pic>
        <p:nvPicPr>
          <p:cNvPr id="10" name="Content Placeholder 9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88BD2289-CEA4-2182-50B1-2FFA040373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8968" y="1140968"/>
            <a:ext cx="4948936" cy="41910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BD7971-53D2-571E-3DE9-780B28C97566}"/>
              </a:ext>
            </a:extLst>
          </p:cNvPr>
          <p:cNvSpPr txBox="1"/>
          <p:nvPr/>
        </p:nvSpPr>
        <p:spPr>
          <a:xfrm>
            <a:off x="0" y="5710936"/>
            <a:ext cx="2826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Typical ditch construction.</a:t>
            </a:r>
          </a:p>
        </p:txBody>
      </p:sp>
    </p:spTree>
    <p:extLst>
      <p:ext uri="{BB962C8B-B14F-4D97-AF65-F5344CB8AC3E}">
        <p14:creationId xmlns:p14="http://schemas.microsoft.com/office/powerpoint/2010/main" val="4188029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1524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C000"/>
                </a:solidFill>
              </a:rPr>
              <a:t>Ditch Characteristics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202735" y="630934"/>
            <a:ext cx="4941266" cy="5465065"/>
          </a:xfrm>
        </p:spPr>
        <p:txBody>
          <a:bodyPr/>
          <a:lstStyle/>
          <a:p>
            <a:pPr eaLnBrk="1" hangingPunct="1"/>
            <a:r>
              <a:rPr lang="en-US" sz="2400" dirty="0"/>
              <a:t>Ditch is fully operational and includes a measuring device with satellite telemetry.</a:t>
            </a:r>
          </a:p>
          <a:p>
            <a:pPr eaLnBrk="1" hangingPunct="1"/>
            <a:r>
              <a:rPr lang="en-US" sz="2400" dirty="0"/>
              <a:t>Constructed ditch length is approximately 1,000 feet. </a:t>
            </a:r>
          </a:p>
          <a:p>
            <a:pPr eaLnBrk="1" hangingPunct="1"/>
            <a:r>
              <a:rPr lang="en-US" sz="2400" dirty="0"/>
              <a:t>Embankments constructed with mine tailings.</a:t>
            </a:r>
          </a:p>
          <a:p>
            <a:pPr eaLnBrk="1" hangingPunct="1"/>
            <a:r>
              <a:rPr lang="en-US" sz="2400" dirty="0"/>
              <a:t>Ditch delivers water to a large wetlands complex at headwaters of Miners Creek right after water passes the measurement device. </a:t>
            </a:r>
          </a:p>
          <a:p>
            <a:pPr eaLnBrk="1" hangingPunct="1"/>
            <a:r>
              <a:rPr lang="en-US" sz="2400" dirty="0"/>
              <a:t>Significant lag time before ditch flows reach the Ouray area.</a:t>
            </a:r>
          </a:p>
          <a:p>
            <a:pPr eaLnBrk="1" hangingPunct="1"/>
            <a:r>
              <a:rPr lang="en-US" sz="2400" dirty="0"/>
              <a:t>  </a:t>
            </a:r>
          </a:p>
          <a:p>
            <a:pPr marL="0" indent="0" eaLnBrk="1" hangingPunct="1">
              <a:buNone/>
            </a:pPr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marL="0" indent="0" eaLnBrk="1" hangingPunct="1">
              <a:buNone/>
            </a:pPr>
            <a:endParaRPr lang="en-US" sz="2800" dirty="0"/>
          </a:p>
          <a:p>
            <a:pPr marL="0" indent="0" eaLnBrk="1" hangingPunct="1">
              <a:buNone/>
            </a:pPr>
            <a:endParaRPr lang="en-US" sz="2800" dirty="0"/>
          </a:p>
          <a:p>
            <a:pPr eaLnBrk="1" hangingPunct="1"/>
            <a:endParaRPr lang="en-US" dirty="0"/>
          </a:p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CC00"/>
                </a:solidFill>
              </a:rPr>
              <a:t> 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BD7971-53D2-571E-3DE9-780B28C97566}"/>
              </a:ext>
            </a:extLst>
          </p:cNvPr>
          <p:cNvSpPr txBox="1"/>
          <p:nvPr/>
        </p:nvSpPr>
        <p:spPr>
          <a:xfrm>
            <a:off x="0" y="3816503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Wetlands receiving water from Mineral Point Ditch. </a:t>
            </a:r>
          </a:p>
        </p:txBody>
      </p:sp>
      <p:pic>
        <p:nvPicPr>
          <p:cNvPr id="5" name="Content Placeholder 4" descr="A picture containing grass, outdoor, mountain, sky&#10;&#10;Description automatically generated">
            <a:extLst>
              <a:ext uri="{FF2B5EF4-FFF2-40B4-BE49-F238E27FC236}">
                <a16:creationId xmlns:a16="http://schemas.microsoft.com/office/drawing/2014/main" id="{01610E4E-CAE6-9300-CF8C-7830BB1B9B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5" y="647331"/>
            <a:ext cx="4203700" cy="3152775"/>
          </a:xfrm>
        </p:spPr>
      </p:pic>
    </p:spTree>
    <p:extLst>
      <p:ext uri="{BB962C8B-B14F-4D97-AF65-F5344CB8AC3E}">
        <p14:creationId xmlns:p14="http://schemas.microsoft.com/office/powerpoint/2010/main" val="843783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Transaction Characteristics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657600" y="914398"/>
            <a:ext cx="5486401" cy="5181601"/>
          </a:xfrm>
        </p:spPr>
        <p:txBody>
          <a:bodyPr/>
          <a:lstStyle/>
          <a:p>
            <a:pPr eaLnBrk="1" hangingPunct="1"/>
            <a:r>
              <a:rPr lang="en-US" sz="2400" dirty="0"/>
              <a:t>BLM acquired 10.75 </a:t>
            </a:r>
            <a:r>
              <a:rPr lang="en-US" sz="2400" dirty="0" err="1"/>
              <a:t>cfs</a:t>
            </a:r>
            <a:r>
              <a:rPr lang="en-US" sz="2400" dirty="0"/>
              <a:t> in October 2023 and 0.25 </a:t>
            </a:r>
            <a:r>
              <a:rPr lang="en-US" sz="2400" dirty="0" err="1"/>
              <a:t>cfs</a:t>
            </a:r>
            <a:r>
              <a:rPr lang="en-US" sz="2400" dirty="0"/>
              <a:t> in February 2025.</a:t>
            </a:r>
          </a:p>
          <a:p>
            <a:pPr eaLnBrk="1" hangingPunct="1"/>
            <a:r>
              <a:rPr lang="en-US" sz="2400" dirty="0"/>
              <a:t>BLM closed ditch after October 2023 transaction. </a:t>
            </a:r>
            <a:endParaRPr lang="en-US" sz="2000" dirty="0"/>
          </a:p>
          <a:p>
            <a:pPr eaLnBrk="1" hangingPunct="1"/>
            <a:r>
              <a:rPr lang="en-US" sz="2400" dirty="0"/>
              <a:t>Funding obtained from BLM’s Abandoned Mine Land Program and Land and Water Conservation Fund.</a:t>
            </a:r>
          </a:p>
          <a:p>
            <a:pPr eaLnBrk="1" hangingPunct="1"/>
            <a:r>
              <a:rPr lang="en-US" sz="2400" dirty="0"/>
              <a:t>TU provided funding for a Quiet Title Action on the 0.25 </a:t>
            </a:r>
            <a:r>
              <a:rPr lang="en-US" sz="2400" dirty="0" err="1"/>
              <a:t>cfs</a:t>
            </a:r>
            <a:r>
              <a:rPr lang="en-US" sz="2400" dirty="0"/>
              <a:t> interest. </a:t>
            </a:r>
          </a:p>
          <a:p>
            <a:pPr marL="0" indent="0" eaLnBrk="1" hangingPunct="1">
              <a:buNone/>
            </a:pPr>
            <a:endParaRPr lang="en-US" sz="2400" dirty="0"/>
          </a:p>
          <a:p>
            <a:pPr marL="0" indent="0" eaLnBrk="1" hangingPunct="1">
              <a:buNone/>
            </a:pPr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marL="0" indent="0" eaLnBrk="1" hangingPunct="1">
              <a:buNone/>
            </a:pPr>
            <a:endParaRPr lang="en-US" sz="2800" dirty="0"/>
          </a:p>
          <a:p>
            <a:pPr marL="0" indent="0" eaLnBrk="1" hangingPunct="1">
              <a:buNone/>
            </a:pPr>
            <a:endParaRPr lang="en-US" sz="2800" dirty="0"/>
          </a:p>
          <a:p>
            <a:pPr eaLnBrk="1" hangingPunct="1"/>
            <a:endParaRPr lang="en-US" dirty="0"/>
          </a:p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CC00"/>
                </a:solidFill>
              </a:rPr>
              <a:t> </a:t>
            </a:r>
            <a:endParaRPr lang="en-US" sz="2800" dirty="0"/>
          </a:p>
        </p:txBody>
      </p:sp>
      <p:pic>
        <p:nvPicPr>
          <p:cNvPr id="5" name="Content Placeholder 4" descr="A picture containing outdoor, tree&#10;&#10;Description automatically generated">
            <a:extLst>
              <a:ext uri="{FF2B5EF4-FFF2-40B4-BE49-F238E27FC236}">
                <a16:creationId xmlns:a16="http://schemas.microsoft.com/office/drawing/2014/main" id="{3D260132-C706-4378-C3F0-8AB295E0D8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9600" y="1523998"/>
            <a:ext cx="4876800" cy="36576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D9199D-EDBD-AC9B-BE6F-B4A864045B2B}"/>
              </a:ext>
            </a:extLst>
          </p:cNvPr>
          <p:cNvSpPr txBox="1"/>
          <p:nvPr/>
        </p:nvSpPr>
        <p:spPr>
          <a:xfrm>
            <a:off x="-76200" y="5715000"/>
            <a:ext cx="2743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Ditch turnback structure.</a:t>
            </a:r>
          </a:p>
        </p:txBody>
      </p:sp>
    </p:spTree>
    <p:extLst>
      <p:ext uri="{BB962C8B-B14F-4D97-AF65-F5344CB8AC3E}">
        <p14:creationId xmlns:p14="http://schemas.microsoft.com/office/powerpoint/2010/main" val="3568206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Junior Instream Flow Water Right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1" y="914398"/>
            <a:ext cx="5334000" cy="5181602"/>
          </a:xfrm>
        </p:spPr>
        <p:txBody>
          <a:bodyPr/>
          <a:lstStyle/>
          <a:p>
            <a:pPr eaLnBrk="1" hangingPunct="1"/>
            <a:r>
              <a:rPr lang="en-US" sz="2400" dirty="0"/>
              <a:t>CWCB has appropriated:</a:t>
            </a:r>
          </a:p>
          <a:p>
            <a:pPr marL="400050" lvl="1" indent="0" eaLnBrk="1" hangingPunct="1">
              <a:buNone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3.75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cfs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May 1 to June 15</a:t>
            </a:r>
            <a:b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1.6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cfs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June16 to July 15</a:t>
            </a:r>
            <a:b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0.58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cfs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July 16 to Oct 31</a:t>
            </a:r>
            <a:b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0.19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cfs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Nov 1 to Mar 31</a:t>
            </a:r>
          </a:p>
          <a:p>
            <a:pPr eaLnBrk="1" hangingPunct="1"/>
            <a:r>
              <a:rPr lang="en-US" sz="2400" dirty="0"/>
              <a:t>Flow rates designed to support macroinvertebrate community.</a:t>
            </a:r>
          </a:p>
          <a:p>
            <a:pPr eaLnBrk="1" hangingPunct="1"/>
            <a:r>
              <a:rPr lang="en-US" sz="2400" dirty="0"/>
              <a:t>Macro studies provided by Mountain Studies Institute.</a:t>
            </a:r>
          </a:p>
          <a:p>
            <a:pPr eaLnBrk="1" hangingPunct="1"/>
            <a:r>
              <a:rPr lang="en-US" sz="2400" dirty="0"/>
              <a:t>Interested parties have until June 2 to file protests. </a:t>
            </a:r>
          </a:p>
          <a:p>
            <a:pPr marL="0" indent="0" eaLnBrk="1" hangingPunct="1">
              <a:buNone/>
            </a:pPr>
            <a:endParaRPr lang="en-US" sz="2400" dirty="0"/>
          </a:p>
          <a:p>
            <a:pPr marL="0" indent="0" eaLnBrk="1" hangingPunct="1">
              <a:buNone/>
            </a:pPr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marL="0" indent="0" eaLnBrk="1" hangingPunct="1">
              <a:buNone/>
            </a:pPr>
            <a:endParaRPr lang="en-US" sz="2800" dirty="0"/>
          </a:p>
          <a:p>
            <a:pPr marL="0" indent="0" eaLnBrk="1" hangingPunct="1">
              <a:buNone/>
            </a:pPr>
            <a:endParaRPr lang="en-US" sz="2800" dirty="0"/>
          </a:p>
          <a:p>
            <a:pPr eaLnBrk="1" hangingPunct="1"/>
            <a:endParaRPr lang="en-US" dirty="0"/>
          </a:p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CC00"/>
                </a:solidFill>
              </a:rPr>
              <a:t> </a:t>
            </a:r>
            <a:endParaRPr lang="en-US" sz="2800" dirty="0"/>
          </a:p>
        </p:txBody>
      </p:sp>
      <p:pic>
        <p:nvPicPr>
          <p:cNvPr id="6" name="Content Placeholder 5" descr="A picture containing tree, outdoor, nature, valley&#10;&#10;Description automatically generated">
            <a:extLst>
              <a:ext uri="{FF2B5EF4-FFF2-40B4-BE49-F238E27FC236}">
                <a16:creationId xmlns:a16="http://schemas.microsoft.com/office/drawing/2014/main" id="{57B09C58-9E5E-1D93-80E6-1246FA1017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5000" y="1561591"/>
            <a:ext cx="5080000" cy="3810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6B3071-3387-4B6C-A1C9-0654B610F014}"/>
              </a:ext>
            </a:extLst>
          </p:cNvPr>
          <p:cNvSpPr txBox="1"/>
          <p:nvPr/>
        </p:nvSpPr>
        <p:spPr>
          <a:xfrm>
            <a:off x="3886200" y="5715000"/>
            <a:ext cx="4361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Wetlands at base of Houghton Mountain.</a:t>
            </a:r>
          </a:p>
        </p:txBody>
      </p:sp>
    </p:spTree>
    <p:extLst>
      <p:ext uri="{BB962C8B-B14F-4D97-AF65-F5344CB8AC3E}">
        <p14:creationId xmlns:p14="http://schemas.microsoft.com/office/powerpoint/2010/main" val="3842251077"/>
      </p:ext>
    </p:extLst>
  </p:cSld>
  <p:clrMapOvr>
    <a:masterClrMapping/>
  </p:clrMapOvr>
</p:sld>
</file>

<file path=ppt/theme/theme1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4917</TotalTime>
  <Words>502</Words>
  <Application>Microsoft Office PowerPoint</Application>
  <PresentationFormat>On-screen Show (4:3)</PresentationFormat>
  <Paragraphs>117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Arial</vt:lpstr>
      <vt:lpstr>Calibri</vt:lpstr>
      <vt:lpstr>Mountain Top</vt:lpstr>
      <vt:lpstr>BLM Acquisition Project</vt:lpstr>
      <vt:lpstr>Why did BLM pursue this project?</vt:lpstr>
      <vt:lpstr>Mineral Point Ditch - Location</vt:lpstr>
      <vt:lpstr>Mineral Point Ditch - Location</vt:lpstr>
      <vt:lpstr>Mineral Point Ditch - Location</vt:lpstr>
      <vt:lpstr>Water Right Characteristics</vt:lpstr>
      <vt:lpstr>Ditch Characteristics</vt:lpstr>
      <vt:lpstr>Transaction Characteristics</vt:lpstr>
      <vt:lpstr>Junior Instream Flow Water Right</vt:lpstr>
      <vt:lpstr>BLM Water Right Lease To CWCB</vt:lpstr>
      <vt:lpstr>Project Partners</vt:lpstr>
      <vt:lpstr>Questions for BLM? Contact Roy Smith at r20smith@blm.gov or 303-239-3940</vt:lpstr>
    </vt:vector>
  </TitlesOfParts>
  <Company>Bureau of Land Management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2008 Instream Flow Recommendations</dc:title>
  <dc:creator>roy edward smith</dc:creator>
  <cp:lastModifiedBy>Smith, Roy E</cp:lastModifiedBy>
  <cp:revision>347</cp:revision>
  <cp:lastPrinted>2013-05-13T15:56:22Z</cp:lastPrinted>
  <dcterms:created xsi:type="dcterms:W3CDTF">2007-02-12T14:10:40Z</dcterms:created>
  <dcterms:modified xsi:type="dcterms:W3CDTF">2025-04-15T22:41:56Z</dcterms:modified>
</cp:coreProperties>
</file>